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2" r:id="rId5"/>
    <p:sldId id="260" r:id="rId6"/>
    <p:sldId id="261" r:id="rId7"/>
    <p:sldId id="265" r:id="rId8"/>
    <p:sldId id="268" r:id="rId9"/>
    <p:sldId id="263" r:id="rId10"/>
    <p:sldId id="269" r:id="rId11"/>
    <p:sldId id="270" r:id="rId12"/>
    <p:sldId id="271" r:id="rId13"/>
    <p:sldId id="272" r:id="rId14"/>
    <p:sldId id="278" r:id="rId15"/>
    <p:sldId id="273" r:id="rId16"/>
    <p:sldId id="274" r:id="rId17"/>
    <p:sldId id="290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6" r:id="rId26"/>
    <p:sldId id="284" r:id="rId27"/>
    <p:sldId id="285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60" autoAdjust="0"/>
  </p:normalViewPr>
  <p:slideViewPr>
    <p:cSldViewPr snapToGrid="0">
      <p:cViewPr varScale="1">
        <p:scale>
          <a:sx n="92" d="100"/>
          <a:sy n="92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8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16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0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7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1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5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9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5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9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2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3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5EE1-B8FF-4FDD-A0ED-04260AD9E20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9BEA-28B0-4AB7-95CD-1298A96453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38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649B4-9B25-D0F8-655D-6F6F77F51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267" y="1132091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Sitka Text" panose="02000505000000020004" pitchFamily="2" charset="0"/>
                <a:ea typeface="HGSSoeiKakugothicUB" panose="020B0400000000000000" pitchFamily="34" charset="-128"/>
                <a:cs typeface="Aptos Serif" panose="020B0502040204020203" pitchFamily="18" charset="0"/>
              </a:rPr>
              <a:t>Graph-Based Behavior Modulation for Enhancing </a:t>
            </a:r>
            <a:br>
              <a:rPr lang="en-US" noProof="0" dirty="0">
                <a:latin typeface="Sitka Text" panose="02000505000000020004" pitchFamily="2" charset="0"/>
                <a:ea typeface="HGSSoeiKakugothicUB" panose="020B0400000000000000" pitchFamily="34" charset="-128"/>
                <a:cs typeface="Aptos Serif" panose="020B0502040204020203" pitchFamily="18" charset="0"/>
              </a:rPr>
            </a:br>
            <a:r>
              <a:rPr lang="en-US" noProof="0" dirty="0">
                <a:latin typeface="Sitka Text" panose="02000505000000020004" pitchFamily="2" charset="0"/>
                <a:ea typeface="HGSSoeiKakugothicUB" panose="020B0400000000000000" pitchFamily="34" charset="-128"/>
                <a:cs typeface="Aptos Serif" panose="020B0502040204020203" pitchFamily="18" charset="0"/>
              </a:rPr>
              <a:t>Multi-Agent Navigation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7B53E4-2765-E63F-C3C7-22AB86F0A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267" y="3679859"/>
            <a:ext cx="8791575" cy="1874634"/>
          </a:xfrm>
        </p:spPr>
        <p:txBody>
          <a:bodyPr>
            <a:normAutofit lnSpcReduction="10000"/>
          </a:bodyPr>
          <a:lstStyle/>
          <a:p>
            <a:r>
              <a:rPr lang="en-US" noProof="0" dirty="0">
                <a:latin typeface="Sitka Text" panose="02000505000000020004" pitchFamily="2" charset="0"/>
              </a:rPr>
              <a:t>Javier Perera-Lago</a:t>
            </a:r>
          </a:p>
          <a:p>
            <a:r>
              <a:rPr lang="en-US" noProof="0" dirty="0">
                <a:latin typeface="Sitka Text" panose="02000505000000020004" pitchFamily="2" charset="0"/>
              </a:rPr>
              <a:t>Francisco-Jose Campos-Castro</a:t>
            </a:r>
          </a:p>
          <a:p>
            <a:r>
              <a:rPr lang="en-US" noProof="0" dirty="0" err="1">
                <a:latin typeface="Sitka Text" panose="02000505000000020004" pitchFamily="2" charset="0"/>
              </a:rPr>
              <a:t>JÉrÔme</a:t>
            </a:r>
            <a:r>
              <a:rPr lang="en-US" noProof="0" dirty="0">
                <a:latin typeface="Sitka Text" panose="02000505000000020004" pitchFamily="2" charset="0"/>
              </a:rPr>
              <a:t> Guzzi</a:t>
            </a:r>
          </a:p>
          <a:p>
            <a:r>
              <a:rPr lang="en-US" noProof="0" dirty="0">
                <a:latin typeface="Sitka Text" panose="02000505000000020004" pitchFamily="2" charset="0"/>
              </a:rPr>
              <a:t>Rocio Gonzalez-Diaz</a:t>
            </a:r>
          </a:p>
        </p:txBody>
      </p:sp>
    </p:spTree>
    <p:extLst>
      <p:ext uri="{BB962C8B-B14F-4D97-AF65-F5344CB8AC3E}">
        <p14:creationId xmlns:p14="http://schemas.microsoft.com/office/powerpoint/2010/main" val="161478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E40CC-1E7A-C031-2FA3-BE9E2C06E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E03C2-C48D-F8F4-5D7E-A7C86D25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AGENT Representation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7252F3-654D-71B3-CB0A-3A0CDCF7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9905997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An agent is modelled as a tuple             , with: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Center</a:t>
            </a:r>
          </a:p>
          <a:p>
            <a:r>
              <a:rPr lang="en-US" dirty="0">
                <a:solidFill>
                  <a:schemeClr val="bg2"/>
                </a:solidFill>
              </a:rPr>
              <a:t>Radius </a:t>
            </a:r>
          </a:p>
          <a:p>
            <a:r>
              <a:rPr lang="en-US" dirty="0">
                <a:solidFill>
                  <a:schemeClr val="bg2"/>
                </a:solidFill>
              </a:rPr>
              <a:t>Orientation </a:t>
            </a:r>
          </a:p>
          <a:p>
            <a:r>
              <a:rPr lang="en-US" dirty="0">
                <a:solidFill>
                  <a:schemeClr val="bg2"/>
                </a:solidFill>
              </a:rPr>
              <a:t>Safety margin   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@holatex&#10;\begin{document}&#10;(p,r,\alpha,m)&#10;\end{document}">
            <a:extLst>
              <a:ext uri="{FF2B5EF4-FFF2-40B4-BE49-F238E27FC236}">
                <a16:creationId xmlns:a16="http://schemas.microsoft.com/office/drawing/2014/main" id="{BC890F51-EB7D-1AE5-C5D1-28CD8FFD133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4906" y="2329849"/>
            <a:ext cx="1055160" cy="379484"/>
          </a:xfrm>
          <a:prstGeom prst="rect">
            <a:avLst/>
          </a:prstGeom>
        </p:spPr>
      </p:pic>
      <p:pic>
        <p:nvPicPr>
          <p:cNvPr id="5" name="@holatex&#10;\begin{document}&#10;\(p=(p_x,p_y) \in \mathbb{R}^2\)&#10;\end{document}">
            <a:extLst>
              <a:ext uri="{FF2B5EF4-FFF2-40B4-BE49-F238E27FC236}">
                <a16:creationId xmlns:a16="http://schemas.microsoft.com/office/drawing/2014/main" id="{603B213D-A76D-C174-D89F-EF9B8F1A368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31" y="3429000"/>
            <a:ext cx="1854199" cy="474132"/>
          </a:xfrm>
          <a:prstGeom prst="rect">
            <a:avLst/>
          </a:prstGeom>
        </p:spPr>
      </p:pic>
      <p:pic>
        <p:nvPicPr>
          <p:cNvPr id="6" name="@holatex&#10;\begin{document}&#10;r \in \mathbb{R}_{\geq 0}&#10;\end{document}">
            <a:extLst>
              <a:ext uri="{FF2B5EF4-FFF2-40B4-BE49-F238E27FC236}">
                <a16:creationId xmlns:a16="http://schemas.microsoft.com/office/drawing/2014/main" id="{C8B8FE86-061C-E9B5-425C-D0B83099DAA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31" y="4007571"/>
            <a:ext cx="1151466" cy="474132"/>
          </a:xfrm>
          <a:prstGeom prst="rect">
            <a:avLst/>
          </a:prstGeom>
        </p:spPr>
      </p:pic>
      <p:pic>
        <p:nvPicPr>
          <p:cNvPr id="8" name="@holatex&#10;\begin{document}&#10;\(\alpha \in [0,2\pi)\)&#10;\end{document}">
            <a:extLst>
              <a:ext uri="{FF2B5EF4-FFF2-40B4-BE49-F238E27FC236}">
                <a16:creationId xmlns:a16="http://schemas.microsoft.com/office/drawing/2014/main" id="{22ECD843-D0F8-3A98-7DA0-3DB487FCBA2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20531" y="4634101"/>
            <a:ext cx="1151466" cy="474132"/>
          </a:xfrm>
          <a:prstGeom prst="rect">
            <a:avLst/>
          </a:prstGeom>
        </p:spPr>
      </p:pic>
      <p:pic>
        <p:nvPicPr>
          <p:cNvPr id="9" name="@holatex&#10;\begin{document}&#10;\(m \in \mathbb{R}_{\geq 0}\)&#10;\end{document}">
            <a:extLst>
              <a:ext uri="{FF2B5EF4-FFF2-40B4-BE49-F238E27FC236}">
                <a16:creationId xmlns:a16="http://schemas.microsoft.com/office/drawing/2014/main" id="{2EB3BD30-3DD9-283B-D442-ECE2284587F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20532" y="5137113"/>
            <a:ext cx="1151465" cy="474131"/>
          </a:xfrm>
          <a:prstGeom prst="rect">
            <a:avLst/>
          </a:prstGeom>
        </p:spPr>
      </p:pic>
      <p:pic>
        <p:nvPicPr>
          <p:cNvPr id="11" name="Imagen 10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8AF29489-6669-7901-AAFD-2495D67E7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29" y="3102473"/>
            <a:ext cx="4247151" cy="27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7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848E4-43C6-EB5F-CBD9-553E8E09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2B2EA-93DB-D7A7-0742-60C52F8B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NEEDED SPACE TO PASS BETWEEN OBSTACLES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48C0AF-2087-B9C8-761A-374311CA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10618789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Consider there are two obstacles in the environment.</a:t>
            </a:r>
          </a:p>
          <a:p>
            <a:r>
              <a:rPr lang="en-US" dirty="0">
                <a:solidFill>
                  <a:schemeClr val="bg2"/>
                </a:solidFill>
              </a:rPr>
              <a:t>If we want     agents to pass between them, we need                            meters.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@holatex&#10;\begin{document}&#10;n&#10;\end{document}">
            <a:extLst>
              <a:ext uri="{FF2B5EF4-FFF2-40B4-BE49-F238E27FC236}">
                <a16:creationId xmlns:a16="http://schemas.microsoft.com/office/drawing/2014/main" id="{FEC4D4A2-3625-BA87-255F-CE758D40A8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66" y="2980267"/>
            <a:ext cx="355600" cy="282337"/>
          </a:xfrm>
          <a:prstGeom prst="rect">
            <a:avLst/>
          </a:prstGeom>
        </p:spPr>
      </p:pic>
      <p:pic>
        <p:nvPicPr>
          <p:cNvPr id="10" name="@holatex&#10;\begin{document}&#10;n \! \cdot 2r + (n+1)\! \cdot m&#10;\end{document}">
            <a:extLst>
              <a:ext uri="{FF2B5EF4-FFF2-40B4-BE49-F238E27FC236}">
                <a16:creationId xmlns:a16="http://schemas.microsoft.com/office/drawing/2014/main" id="{CA8BC0D7-8698-09A8-A025-02B5A3D31B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82" y="2878667"/>
            <a:ext cx="2258485" cy="460137"/>
          </a:xfrm>
          <a:prstGeom prst="rect">
            <a:avLst/>
          </a:prstGeom>
        </p:spPr>
      </p:pic>
      <p:pic>
        <p:nvPicPr>
          <p:cNvPr id="15" name="Imagen 14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D7FD183C-48E4-34F1-2A54-FF18AA055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51" y="3595397"/>
            <a:ext cx="3701496" cy="3045322"/>
          </a:xfrm>
          <a:prstGeom prst="rect">
            <a:avLst/>
          </a:prstGeom>
        </p:spPr>
      </p:pic>
      <p:pic>
        <p:nvPicPr>
          <p:cNvPr id="13" name="Imagen 12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BF48AD38-CFB3-9CB3-04E2-690B9C5F7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98" y="3664434"/>
            <a:ext cx="5068351" cy="29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F0362-D638-9F82-13D0-19B153776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07455-DF1C-EAF2-81C5-38A45F0F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C2CAFF-FF81-77B5-7C80-9D0FE825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10618789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Given an agent A, the other agents around it are called NEIGHBORS.</a:t>
            </a:r>
          </a:p>
          <a:p>
            <a:r>
              <a:rPr lang="en-US" dirty="0">
                <a:solidFill>
                  <a:schemeClr val="bg2"/>
                </a:solidFill>
              </a:rPr>
              <a:t>We begin dividing the neighbors of A into three groups: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Stuck neighbors: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Their speed is less than 0.01 m/s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Same-flow neighbors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Their speed is greater than 0.01 m/s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Their orientation differs from A’s at most 60º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Opposite-flow neighbors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Their speed is greater than 0.01 m/s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Their orientation differs from A’s more than 60º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3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9CA3B-D1A4-CDB9-E9AC-5F519C8E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063E5-19FA-6B4D-863F-607463BD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NARROW REGIONS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3078D6-032F-3988-9C6C-96ADA485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10618789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 the first place, we look for NARROW REGIONS.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 create the F-graph F=(V</a:t>
            </a:r>
            <a:r>
              <a:rPr lang="en-US" baseline="-25000" dirty="0">
                <a:solidFill>
                  <a:schemeClr val="bg2"/>
                </a:solidFill>
              </a:rPr>
              <a:t>F </a:t>
            </a:r>
            <a:r>
              <a:rPr lang="en-US" dirty="0">
                <a:solidFill>
                  <a:schemeClr val="bg2"/>
                </a:solidFill>
              </a:rPr>
              <a:t>, E</a:t>
            </a:r>
            <a:r>
              <a:rPr lang="en-US" baseline="-25000" dirty="0">
                <a:solidFill>
                  <a:schemeClr val="bg2"/>
                </a:solidFill>
              </a:rPr>
              <a:t>F</a:t>
            </a:r>
            <a:r>
              <a:rPr lang="en-US" dirty="0">
                <a:solidFill>
                  <a:schemeClr val="bg2"/>
                </a:solidFill>
              </a:rPr>
              <a:t>), where: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Each node in V</a:t>
            </a:r>
            <a:r>
              <a:rPr lang="en-US" baseline="-25000" dirty="0">
                <a:solidFill>
                  <a:schemeClr val="bg2"/>
                </a:solidFill>
              </a:rPr>
              <a:t>F</a:t>
            </a:r>
            <a:r>
              <a:rPr lang="en-US" dirty="0">
                <a:solidFill>
                  <a:schemeClr val="bg2"/>
                </a:solidFill>
              </a:rPr>
              <a:t> correspond to a FIXED obstacle (walls, static obstacles and stuck neighbors)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Two nodes in V</a:t>
            </a:r>
            <a:r>
              <a:rPr lang="en-US" baseline="-25000" dirty="0">
                <a:solidFill>
                  <a:schemeClr val="bg2"/>
                </a:solidFill>
              </a:rPr>
              <a:t>F</a:t>
            </a:r>
            <a:r>
              <a:rPr lang="en-US" dirty="0">
                <a:solidFill>
                  <a:schemeClr val="bg2"/>
                </a:solidFill>
              </a:rPr>
              <a:t> are connected by an edge if their distance is less than 2r + 2m.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If two nodes are connected, it is impossible for A to pass between the obstacles.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8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5852B-2A97-3B38-B2C9-5292B84E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0EB77-B9A8-4E53-4ADF-7028BE06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NARROW REGIONS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9C8F2-8092-F9E4-ED22-3ED774CC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10618789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 of F-graph: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Texto&#10;&#10;El contenido generado por IA puede ser incorrecto.">
            <a:extLst>
              <a:ext uri="{FF2B5EF4-FFF2-40B4-BE49-F238E27FC236}">
                <a16:creationId xmlns:a16="http://schemas.microsoft.com/office/drawing/2014/main" id="{A6963425-2805-78EB-B312-E9B2E10B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82" y="2812524"/>
            <a:ext cx="5347459" cy="1585682"/>
          </a:xfrm>
          <a:prstGeom prst="rect">
            <a:avLst/>
          </a:prstGeom>
        </p:spPr>
      </p:pic>
      <p:pic>
        <p:nvPicPr>
          <p:cNvPr id="3" name="@holatex&#10;\begin{document}&#10;\begin{tikzpicture}[every node/.style={draw, circle}, scale=1.5]&#10;&#10;  % First triangle&#10;  \node (w0) at (0,0) {w0};&#10;  \node (w2) at (1,1.5) {w2};&#10;  \node (w4) at (2,0) {w4};&#10;&#10;  \draw (w0) -- (w2) -- (w4) -- (w0);&#10;&#10;  % Second triangle&#10;  \node (w1) at (4,0) {w1};&#10;  \node (w3) at (5,1.5) {w3};&#10;  \node (w5) at (6,0) {w5};&#10;&#10;  \draw (w1) -- (w3) -- (w5) -- (w1);&#10;&#10;\end{tikzpicture}&#10;\end{document}">
            <a:extLst>
              <a:ext uri="{FF2B5EF4-FFF2-40B4-BE49-F238E27FC236}">
                <a16:creationId xmlns:a16="http://schemas.microsoft.com/office/drawing/2014/main" id="{1F978439-E372-A2E8-8D6D-82FB7D1C2C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10" y="4408676"/>
            <a:ext cx="5439002" cy="19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8A535-1EFA-3307-9CB8-EB660600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D04F3-476D-7A60-EAC5-B4F9BA57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NARROW REGIONS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D413CC-95A1-1D6E-2B93-B6F86B92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10618789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We now define the set of narrow pairs: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A narrow pair is a pair of obstacles that let one, but not two, agents pass at once.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For each narrow pair                 , we define its narrow region as: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This is the set of points where A is blocking the narrow area between     and     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@holatex&#10;\begin{document}&#10;\(N = \{\{v_1,v_2\}\subset V_{F}\ | \  2r+2m&lt;d(v_1,v_2)\leq 4r+3m\}&#10;\)&#10;\end{document}">
            <a:extLst>
              <a:ext uri="{FF2B5EF4-FFF2-40B4-BE49-F238E27FC236}">
                <a16:creationId xmlns:a16="http://schemas.microsoft.com/office/drawing/2014/main" id="{5C2EE4A2-9162-6C01-C302-A49C4138A37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78716" y="2878666"/>
            <a:ext cx="5374217" cy="474134"/>
          </a:xfrm>
          <a:prstGeom prst="rect">
            <a:avLst/>
          </a:prstGeom>
        </p:spPr>
      </p:pic>
      <p:pic>
        <p:nvPicPr>
          <p:cNvPr id="9" name="@holatex&#10;\begin{document}&#10;\(\{v_1,v_2\} \in N\)&#10;\end{document}">
            <a:extLst>
              <a:ext uri="{FF2B5EF4-FFF2-40B4-BE49-F238E27FC236}">
                <a16:creationId xmlns:a16="http://schemas.microsoft.com/office/drawing/2014/main" id="{1DFA3EEA-C0CD-84A2-F5B2-4019D69226D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4623395"/>
            <a:ext cx="1272117" cy="385735"/>
          </a:xfrm>
          <a:prstGeom prst="rect">
            <a:avLst/>
          </a:prstGeom>
        </p:spPr>
      </p:pic>
      <p:pic>
        <p:nvPicPr>
          <p:cNvPr id="10" name="@holatex&#10;\begin{document}&#10;\(&#10;R(\{v_1,v_2\}) = \big\{p \in \mathbb{R}^2\ | \ &#10;d(p,v_1), d(p,v_2)&lt;3r+2m\big\}&#10;\)&#10;\end{document}">
            <a:extLst>
              <a:ext uri="{FF2B5EF4-FFF2-40B4-BE49-F238E27FC236}">
                <a16:creationId xmlns:a16="http://schemas.microsoft.com/office/drawing/2014/main" id="{B417BD6F-C886-0627-57CF-3D0EE8F3065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78716" y="5085329"/>
            <a:ext cx="5757333" cy="469959"/>
          </a:xfrm>
          <a:prstGeom prst="rect">
            <a:avLst/>
          </a:prstGeom>
        </p:spPr>
      </p:pic>
      <p:pic>
        <p:nvPicPr>
          <p:cNvPr id="11" name="@holatex&#10;\begin{document}&#10;\(v_1\)&#10;\end{document}">
            <a:extLst>
              <a:ext uri="{FF2B5EF4-FFF2-40B4-BE49-F238E27FC236}">
                <a16:creationId xmlns:a16="http://schemas.microsoft.com/office/drawing/2014/main" id="{CCAA0169-C249-1A08-1610-949606C05E5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845675" y="5825067"/>
            <a:ext cx="305860" cy="277909"/>
          </a:xfrm>
          <a:prstGeom prst="rect">
            <a:avLst/>
          </a:prstGeom>
        </p:spPr>
      </p:pic>
      <p:pic>
        <p:nvPicPr>
          <p:cNvPr id="12" name="@holatex&#10;\begin{document}&#10;\(v_2\)&#10;\end{document}">
            <a:extLst>
              <a:ext uri="{FF2B5EF4-FFF2-40B4-BE49-F238E27FC236}">
                <a16:creationId xmlns:a16="http://schemas.microsoft.com/office/drawing/2014/main" id="{16A155DB-760C-72D9-7615-1C0088985BB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551" y="5825068"/>
            <a:ext cx="305860" cy="2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CE8326-F0D7-DC3B-DA3E-8ABBE8355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45CFE-BD24-FCD7-AC58-AF18B11E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NARROW REGIONS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28D029-551C-BBF6-299E-385C7D00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10618789" cy="22039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/>
                </a:solidFill>
              </a:rPr>
              <a:t>We define the global narrow region as: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Each connected component of R is called a local narrow region.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@holatex&#10;\begin{document}&#10;\[&#10;R = \bigcup_{\{v_1,v_2\} \in N} R(\{v_1,v_2\})&#10;\]&#10;\end{document}">
            <a:extLst>
              <a:ext uri="{FF2B5EF4-FFF2-40B4-BE49-F238E27FC236}">
                <a16:creationId xmlns:a16="http://schemas.microsoft.com/office/drawing/2014/main" id="{4E11B0F3-E778-CC20-3A55-0E39DCA1437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47" y="2900184"/>
            <a:ext cx="2597149" cy="837618"/>
          </a:xfrm>
          <a:prstGeom prst="rect">
            <a:avLst/>
          </a:prstGeom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63CB1D-17A0-029C-3159-628A86291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22" y="5455853"/>
            <a:ext cx="8806172" cy="14021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83E114-E775-F187-C29B-3A887877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164" y="4337699"/>
            <a:ext cx="4162117" cy="12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7DA67-8A70-A0ED-6733-B284BEC5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02488-0E1D-4CEA-57B8-F66BD65E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NARROW REGIONS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9C5014-1F89-769C-E839-607FA6B69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89"/>
            <a:ext cx="10618789" cy="48286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Let </a:t>
            </a:r>
            <a:r>
              <a:rPr lang="en-US" dirty="0" err="1">
                <a:solidFill>
                  <a:schemeClr val="bg2"/>
                </a:solidFill>
              </a:rPr>
              <a:t>R</a:t>
            </a:r>
            <a:r>
              <a:rPr lang="en-US" baseline="-25000" dirty="0" err="1">
                <a:solidFill>
                  <a:schemeClr val="bg2"/>
                </a:solidFill>
              </a:rPr>
              <a:t>min</a:t>
            </a:r>
            <a:r>
              <a:rPr lang="en-US" dirty="0">
                <a:solidFill>
                  <a:schemeClr val="bg2"/>
                </a:solidFill>
              </a:rPr>
              <a:t> the closest local narrow region that agent A is looking at.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If an opposite-flow neighbor is in </a:t>
            </a:r>
            <a:r>
              <a:rPr lang="en-US" dirty="0" err="1">
                <a:solidFill>
                  <a:schemeClr val="bg2"/>
                </a:solidFill>
              </a:rPr>
              <a:t>R</a:t>
            </a:r>
            <a:r>
              <a:rPr lang="en-US" baseline="-25000" dirty="0" err="1">
                <a:solidFill>
                  <a:schemeClr val="bg2"/>
                </a:solidFill>
              </a:rPr>
              <a:t>min</a:t>
            </a:r>
            <a:r>
              <a:rPr lang="en-US" dirty="0">
                <a:solidFill>
                  <a:schemeClr val="bg2"/>
                </a:solidFill>
              </a:rPr>
              <a:t>, A must stop until </a:t>
            </a:r>
            <a:r>
              <a:rPr lang="en-US" dirty="0" err="1">
                <a:solidFill>
                  <a:schemeClr val="bg2"/>
                </a:solidFill>
              </a:rPr>
              <a:t>R</a:t>
            </a:r>
            <a:r>
              <a:rPr lang="en-US" baseline="-25000" dirty="0" err="1">
                <a:solidFill>
                  <a:schemeClr val="bg2"/>
                </a:solidFill>
              </a:rPr>
              <a:t>min</a:t>
            </a:r>
            <a:r>
              <a:rPr lang="en-US" dirty="0">
                <a:solidFill>
                  <a:schemeClr val="bg2"/>
                </a:solidFill>
              </a:rPr>
              <a:t> is empty.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If an opposite-flow neighbor can reach </a:t>
            </a:r>
            <a:r>
              <a:rPr lang="en-US" dirty="0" err="1">
                <a:solidFill>
                  <a:schemeClr val="bg2"/>
                </a:solidFill>
              </a:rPr>
              <a:t>R</a:t>
            </a:r>
            <a:r>
              <a:rPr lang="en-US" baseline="-25000" dirty="0" err="1">
                <a:solidFill>
                  <a:schemeClr val="bg2"/>
                </a:solidFill>
              </a:rPr>
              <a:t>min</a:t>
            </a:r>
            <a:r>
              <a:rPr lang="en-US" dirty="0">
                <a:solidFill>
                  <a:schemeClr val="bg2"/>
                </a:solidFill>
              </a:rPr>
              <a:t> before A, A must stop until </a:t>
            </a:r>
            <a:r>
              <a:rPr lang="en-US" dirty="0" err="1">
                <a:solidFill>
                  <a:schemeClr val="bg2"/>
                </a:solidFill>
              </a:rPr>
              <a:t>R</a:t>
            </a:r>
            <a:r>
              <a:rPr lang="en-US" baseline="-25000" dirty="0" err="1">
                <a:solidFill>
                  <a:schemeClr val="bg2"/>
                </a:solidFill>
              </a:rPr>
              <a:t>min</a:t>
            </a:r>
            <a:r>
              <a:rPr lang="en-US" dirty="0">
                <a:solidFill>
                  <a:schemeClr val="bg2"/>
                </a:solidFill>
              </a:rPr>
              <a:t> is empty.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 any other case, A can continue normally.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This way, the agents tend to wait each other when arriving to a narrow region.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6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AA512-005D-1523-F48B-8CC8762D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82C5C-A4ED-83F9-E7A8-5BF1A4C2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OBSTRUCTIVE PLATOONS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E2ADE9-2FAF-07BD-E7A9-A0B6A28C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89"/>
            <a:ext cx="10618789" cy="48286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After checking the narrow regions, we look for OBSTRUCTIVE PLATOONS.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 create the SA-graph SA = (V</a:t>
            </a:r>
            <a:r>
              <a:rPr lang="en-US" baseline="-25000" dirty="0">
                <a:solidFill>
                  <a:schemeClr val="bg2"/>
                </a:solidFill>
              </a:rPr>
              <a:t>SA</a:t>
            </a:r>
            <a:r>
              <a:rPr lang="en-US" dirty="0">
                <a:solidFill>
                  <a:schemeClr val="bg2"/>
                </a:solidFill>
              </a:rPr>
              <a:t>,E</a:t>
            </a:r>
            <a:r>
              <a:rPr lang="en-US" baseline="-25000" dirty="0">
                <a:solidFill>
                  <a:schemeClr val="bg2"/>
                </a:solidFill>
              </a:rPr>
              <a:t>SA</a:t>
            </a:r>
            <a:r>
              <a:rPr lang="en-US" dirty="0">
                <a:solidFill>
                  <a:schemeClr val="bg2"/>
                </a:solidFill>
              </a:rPr>
              <a:t>), where: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V</a:t>
            </a:r>
            <a:r>
              <a:rPr lang="en-US" baseline="-25000" dirty="0">
                <a:solidFill>
                  <a:schemeClr val="bg2"/>
                </a:solidFill>
              </a:rPr>
              <a:t>SA</a:t>
            </a:r>
            <a:r>
              <a:rPr lang="en-US" dirty="0">
                <a:solidFill>
                  <a:schemeClr val="bg2"/>
                </a:solidFill>
              </a:rPr>
              <a:t> is formed by agent A and its same-flow neighbors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Two nodes in V</a:t>
            </a:r>
            <a:r>
              <a:rPr lang="en-US" baseline="-25000" dirty="0">
                <a:solidFill>
                  <a:schemeClr val="bg2"/>
                </a:solidFill>
              </a:rPr>
              <a:t>SA</a:t>
            </a:r>
            <a:r>
              <a:rPr lang="en-US" dirty="0">
                <a:solidFill>
                  <a:schemeClr val="bg2"/>
                </a:solidFill>
              </a:rPr>
              <a:t> are connected by an edge if their distance is less than 2r + 2m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The PA-graph PA=(V</a:t>
            </a:r>
            <a:r>
              <a:rPr lang="en-US" baseline="-25000" dirty="0">
                <a:solidFill>
                  <a:schemeClr val="bg2"/>
                </a:solidFill>
              </a:rPr>
              <a:t>PA</a:t>
            </a:r>
            <a:r>
              <a:rPr lang="en-US" dirty="0">
                <a:solidFill>
                  <a:schemeClr val="bg2"/>
                </a:solidFill>
              </a:rPr>
              <a:t>,E</a:t>
            </a:r>
            <a:r>
              <a:rPr lang="en-US" baseline="-25000" dirty="0">
                <a:solidFill>
                  <a:schemeClr val="bg2"/>
                </a:solidFill>
              </a:rPr>
              <a:t>PA</a:t>
            </a:r>
            <a:r>
              <a:rPr lang="en-US" dirty="0">
                <a:solidFill>
                  <a:schemeClr val="bg2"/>
                </a:solidFill>
              </a:rPr>
              <a:t>) is the connected component of SA containing node A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1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ECC32-702B-7C5D-9A40-D813C2CFA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97915-3938-5163-1EC4-0DD1483A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OBSTRUCTIVE PLATOONS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2F7C44-E416-245B-9E4F-11612CFE2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90"/>
            <a:ext cx="10618789" cy="5320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 of PA-graph: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C9C3FF5A-4968-1C3B-1B03-947D95073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23" y="3323306"/>
            <a:ext cx="7541664" cy="1256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D1F67E-DFC1-88A1-2146-AB7E6796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94161">
            <a:off x="2622598" y="3491426"/>
            <a:ext cx="451143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F1F912-61B1-492F-257F-AEA30183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6402">
            <a:off x="3298440" y="3731672"/>
            <a:ext cx="451143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F6512C-E493-63D5-0113-BE195A405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0754">
            <a:off x="2620030" y="3916931"/>
            <a:ext cx="451689" cy="43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9091A69-115E-1A8A-359F-63A567C8290D}"/>
              </a:ext>
            </a:extLst>
          </p:cNvPr>
          <p:cNvSpPr txBox="1"/>
          <p:nvPr/>
        </p:nvSpPr>
        <p:spPr>
          <a:xfrm>
            <a:off x="2290475" y="3943917"/>
            <a:ext cx="34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94E83C3-294D-6669-DC0C-D708F40D2D15}"/>
              </a:ext>
            </a:extLst>
          </p:cNvPr>
          <p:cNvSpPr txBox="1"/>
          <p:nvPr/>
        </p:nvSpPr>
        <p:spPr>
          <a:xfrm>
            <a:off x="3790397" y="3759251"/>
            <a:ext cx="49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81D13A-E0B7-EB36-BB0B-4F55A68010A1}"/>
              </a:ext>
            </a:extLst>
          </p:cNvPr>
          <p:cNvSpPr txBox="1"/>
          <p:nvPr/>
        </p:nvSpPr>
        <p:spPr>
          <a:xfrm>
            <a:off x="2189057" y="3521215"/>
            <a:ext cx="4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n1</a:t>
            </a:r>
          </a:p>
        </p:txBody>
      </p:sp>
      <p:pic>
        <p:nvPicPr>
          <p:cNvPr id="18" name="@holatex&#10;\begin{document}&#10;\begin{tikzpicture}[node distance=2cm, every node/.style={draw, circle}]&#10;  \node (A) {A};&#10;  \node (n0) [right of=A] {n0};&#10;  \node (n1) [right of=n0] {n1};&#10;&#10;  \draw (A) -- (n0);&#10;  \draw (n0) -- (n1);&#10;\end{tikzpicture}&#10;\end{document}">
            <a:extLst>
              <a:ext uri="{FF2B5EF4-FFF2-40B4-BE49-F238E27FC236}">
                <a16:creationId xmlns:a16="http://schemas.microsoft.com/office/drawing/2014/main" id="{2C67C796-6694-144F-2B45-163043CDB75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24011" y="5016195"/>
            <a:ext cx="5184081" cy="9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D5043-88F5-E0D8-1C66-49D855ED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19226"/>
            <a:ext cx="9906000" cy="285273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Sitka Text" panose="02000505000000020004" pitchFamily="2" charset="0"/>
              </a:rPr>
              <a:t>PROBLEM TO SOLVE</a:t>
            </a:r>
          </a:p>
        </p:txBody>
      </p:sp>
    </p:spTree>
    <p:extLst>
      <p:ext uri="{BB962C8B-B14F-4D97-AF65-F5344CB8AC3E}">
        <p14:creationId xmlns:p14="http://schemas.microsoft.com/office/powerpoint/2010/main" val="158531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A9299-08B6-5AE8-62C9-BD8D37EA3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1BBF0-A9DE-9929-D623-DD6F7FAD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OBSTRUCTIVE PLATOONS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E2DC5E-8E5C-0D75-4DA6-BDF945033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89"/>
            <a:ext cx="10618789" cy="48286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We now create the FPA-graph FPA = (V</a:t>
            </a:r>
            <a:r>
              <a:rPr lang="en-US" baseline="-25000" dirty="0">
                <a:solidFill>
                  <a:schemeClr val="bg2"/>
                </a:solidFill>
              </a:rPr>
              <a:t>FPA</a:t>
            </a:r>
            <a:r>
              <a:rPr lang="en-US" dirty="0">
                <a:solidFill>
                  <a:schemeClr val="bg2"/>
                </a:solidFill>
              </a:rPr>
              <a:t>,E</a:t>
            </a:r>
            <a:r>
              <a:rPr lang="en-US" baseline="-25000" dirty="0">
                <a:solidFill>
                  <a:schemeClr val="bg2"/>
                </a:solidFill>
              </a:rPr>
              <a:t>FPA</a:t>
            </a:r>
            <a:r>
              <a:rPr lang="en-US" dirty="0">
                <a:solidFill>
                  <a:schemeClr val="bg2"/>
                </a:solidFill>
              </a:rPr>
              <a:t>), where: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V</a:t>
            </a:r>
            <a:r>
              <a:rPr lang="en-US" baseline="-25000" dirty="0">
                <a:solidFill>
                  <a:schemeClr val="bg2"/>
                </a:solidFill>
              </a:rPr>
              <a:t>FPA</a:t>
            </a:r>
            <a:r>
              <a:rPr lang="en-US" dirty="0">
                <a:solidFill>
                  <a:schemeClr val="bg2"/>
                </a:solidFill>
              </a:rPr>
              <a:t> is the union of V</a:t>
            </a:r>
            <a:r>
              <a:rPr lang="en-US" baseline="-25000" dirty="0">
                <a:solidFill>
                  <a:schemeClr val="bg2"/>
                </a:solidFill>
              </a:rPr>
              <a:t>F</a:t>
            </a:r>
            <a:r>
              <a:rPr lang="en-US" dirty="0">
                <a:solidFill>
                  <a:schemeClr val="bg2"/>
                </a:solidFill>
              </a:rPr>
              <a:t> and V</a:t>
            </a:r>
            <a:r>
              <a:rPr lang="en-US" baseline="-25000" dirty="0">
                <a:solidFill>
                  <a:schemeClr val="bg2"/>
                </a:solidFill>
              </a:rPr>
              <a:t>PA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</a:t>
            </a:r>
            <a:r>
              <a:rPr lang="en-US" baseline="-25000" dirty="0">
                <a:solidFill>
                  <a:schemeClr val="bg2"/>
                </a:solidFill>
              </a:rPr>
              <a:t>FPA</a:t>
            </a:r>
            <a:r>
              <a:rPr lang="en-US" dirty="0">
                <a:solidFill>
                  <a:schemeClr val="bg2"/>
                </a:solidFill>
              </a:rPr>
              <a:t> contains E</a:t>
            </a:r>
            <a:r>
              <a:rPr lang="en-US" baseline="-25000" dirty="0">
                <a:solidFill>
                  <a:schemeClr val="bg2"/>
                </a:solidFill>
              </a:rPr>
              <a:t>F</a:t>
            </a:r>
            <a:r>
              <a:rPr lang="en-US" dirty="0">
                <a:solidFill>
                  <a:schemeClr val="bg2"/>
                </a:solidFill>
              </a:rPr>
              <a:t> and E</a:t>
            </a:r>
            <a:r>
              <a:rPr lang="en-US" baseline="-25000" dirty="0">
                <a:solidFill>
                  <a:schemeClr val="bg2"/>
                </a:solidFill>
              </a:rPr>
              <a:t>PA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 node in VF and a node in VPA define an edge if their distance is less than 2r+2m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1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FDC3D-5491-DC78-2FB6-806034DB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D7F5E-425B-86CD-A678-3F2ED997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OBSTRUCTIVE PLATOONS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D9DA91-1365-D3FF-D2B7-316C7DC1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90"/>
            <a:ext cx="10618789" cy="5320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 of FPA-graph: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E62B49D2-3E04-FFCF-91EA-111C47A66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23" y="3292579"/>
            <a:ext cx="7541664" cy="1256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1134F3-F9C2-734F-91E4-EC25401E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94161">
            <a:off x="2622598" y="3491426"/>
            <a:ext cx="451143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5CE12-6185-C9DD-1F67-EF9C2DE6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6402">
            <a:off x="3298440" y="3731672"/>
            <a:ext cx="451143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71C947-589E-7C2C-2412-617C3322F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0754">
            <a:off x="2620030" y="3916931"/>
            <a:ext cx="451689" cy="43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7B99AA3-5813-D153-4885-4238B9EEDEC1}"/>
              </a:ext>
            </a:extLst>
          </p:cNvPr>
          <p:cNvSpPr txBox="1"/>
          <p:nvPr/>
        </p:nvSpPr>
        <p:spPr>
          <a:xfrm>
            <a:off x="2290475" y="3943917"/>
            <a:ext cx="34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101387-8D5F-2B0F-F146-D96FBACF6D17}"/>
              </a:ext>
            </a:extLst>
          </p:cNvPr>
          <p:cNvSpPr txBox="1"/>
          <p:nvPr/>
        </p:nvSpPr>
        <p:spPr>
          <a:xfrm>
            <a:off x="3790397" y="3759251"/>
            <a:ext cx="49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5919DC4-63D2-E409-390A-0839C8BB3203}"/>
              </a:ext>
            </a:extLst>
          </p:cNvPr>
          <p:cNvSpPr txBox="1"/>
          <p:nvPr/>
        </p:nvSpPr>
        <p:spPr>
          <a:xfrm>
            <a:off x="2189057" y="3521215"/>
            <a:ext cx="4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n1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DF574D5-4A85-2BB1-A498-A58E914B5756}"/>
              </a:ext>
            </a:extLst>
          </p:cNvPr>
          <p:cNvCxnSpPr>
            <a:cxnSpLocks/>
          </p:cNvCxnSpPr>
          <p:nvPr/>
        </p:nvCxnSpPr>
        <p:spPr>
          <a:xfrm flipV="1">
            <a:off x="4631267" y="4313249"/>
            <a:ext cx="0" cy="30108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5C3A1E-7499-51B8-7896-841D2C74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52012" y="3227769"/>
            <a:ext cx="158510" cy="3840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54CCFDE-D376-C5FA-6DFD-286C6DFD9E59}"/>
              </a:ext>
            </a:extLst>
          </p:cNvPr>
          <p:cNvSpPr txBox="1"/>
          <p:nvPr/>
        </p:nvSpPr>
        <p:spPr>
          <a:xfrm>
            <a:off x="4461932" y="2946400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5A0398-4DD2-6860-C790-13A433844650}"/>
              </a:ext>
            </a:extLst>
          </p:cNvPr>
          <p:cNvSpPr txBox="1"/>
          <p:nvPr/>
        </p:nvSpPr>
        <p:spPr>
          <a:xfrm>
            <a:off x="4461932" y="4549523"/>
            <a:ext cx="74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w0</a:t>
            </a:r>
          </a:p>
        </p:txBody>
      </p:sp>
      <p:pic>
        <p:nvPicPr>
          <p:cNvPr id="13" name="@holatex&#10;\begin{document}&#10;\begin{tikzpicture}[node distance=2cm, every node/.style={draw, circle}]&#10;  \node (w0) {w0};&#10;  \node (A) [right of=w0] {A};&#10;  \node (n0) [right of=A] {n0};&#10;  \node (n1) [right of=n0] {n1};&#10;  \node (w1) [right of=n1] {w1};&#10;&#10;  \draw (w0) -- (A) -- (n0) -- (n1) -- (w1);&#10;\end{tikzpicture}&#10;\end{document}">
            <a:extLst>
              <a:ext uri="{FF2B5EF4-FFF2-40B4-BE49-F238E27FC236}">
                <a16:creationId xmlns:a16="http://schemas.microsoft.com/office/drawing/2014/main" id="{7FA8CD99-1A1C-35EC-F2BA-E2C3C244CEF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71123" y="5363068"/>
            <a:ext cx="7541664" cy="8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3B5D9E-4D08-7530-BF90-75A60271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A0C5A-44BF-C42B-2D7E-FC42A74C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OBSTRUCTIVE PLATOONS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AB3F2A-F4E2-D8CE-0A28-30089767A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89"/>
            <a:ext cx="10618789" cy="48286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We say that the platoon of A is blocking the space if we can find two nodes u, v in V</a:t>
            </a:r>
            <a:r>
              <a:rPr lang="en-US" baseline="-25000" dirty="0">
                <a:solidFill>
                  <a:schemeClr val="bg2"/>
                </a:solidFill>
              </a:rPr>
              <a:t>F</a:t>
            </a:r>
            <a:r>
              <a:rPr lang="en-US" dirty="0">
                <a:solidFill>
                  <a:schemeClr val="bg2"/>
                </a:solidFill>
              </a:rPr>
              <a:t> such that: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u and v are in V</a:t>
            </a:r>
            <a:r>
              <a:rPr lang="en-US" baseline="-25000" dirty="0">
                <a:solidFill>
                  <a:schemeClr val="bg2"/>
                </a:solidFill>
              </a:rPr>
              <a:t>FPA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u and v are not path-connected in the F-graph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u and v are path-connected in the FPA-graph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That is, the platoon is creating a blockage if it fills the space between two non-adjacent fixed obstacles.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0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E03AB5-DA46-0935-2CDB-37E43D49C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C27D-DC35-BD29-A2D9-0ECCEDE1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OBSTRUCTIVE PLATOONS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89FFC0-D4F0-5007-B86A-C56A2941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90"/>
            <a:ext cx="10618789" cy="5320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 this example, the platoon of agent A is blocking the corridor.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57C133F-7EFA-AF57-C80F-E2E67EE5C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23" y="3292579"/>
            <a:ext cx="7541664" cy="1256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E7B759-703F-F475-9297-4193A71A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94161">
            <a:off x="2622598" y="3491426"/>
            <a:ext cx="451143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34F76-0DC3-47CF-B39F-1340879B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6402">
            <a:off x="3298440" y="3731672"/>
            <a:ext cx="451143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8CA146-C43D-3422-FD06-F2A1C9C9B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0754">
            <a:off x="2620030" y="3916931"/>
            <a:ext cx="451689" cy="43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54D45C5-68D9-BACE-FBA3-A668B9DC951B}"/>
              </a:ext>
            </a:extLst>
          </p:cNvPr>
          <p:cNvSpPr txBox="1"/>
          <p:nvPr/>
        </p:nvSpPr>
        <p:spPr>
          <a:xfrm>
            <a:off x="2290475" y="3943917"/>
            <a:ext cx="34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866F36-DA61-22CE-A11A-B77B221FA98A}"/>
              </a:ext>
            </a:extLst>
          </p:cNvPr>
          <p:cNvSpPr txBox="1"/>
          <p:nvPr/>
        </p:nvSpPr>
        <p:spPr>
          <a:xfrm>
            <a:off x="3790397" y="3759251"/>
            <a:ext cx="49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37D06AC-7A52-61DE-CAD1-7BF61B05F4E6}"/>
              </a:ext>
            </a:extLst>
          </p:cNvPr>
          <p:cNvSpPr txBox="1"/>
          <p:nvPr/>
        </p:nvSpPr>
        <p:spPr>
          <a:xfrm>
            <a:off x="2189057" y="3521215"/>
            <a:ext cx="4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n1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68BCA2D-DE3B-02F8-A93C-AE1D3E57EE65}"/>
              </a:ext>
            </a:extLst>
          </p:cNvPr>
          <p:cNvCxnSpPr>
            <a:cxnSpLocks/>
          </p:cNvCxnSpPr>
          <p:nvPr/>
        </p:nvCxnSpPr>
        <p:spPr>
          <a:xfrm flipV="1">
            <a:off x="4631267" y="4313249"/>
            <a:ext cx="0" cy="30108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1E3DFAC-C583-C8B6-F1EA-AA06CEE9B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52012" y="3227769"/>
            <a:ext cx="158510" cy="3840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FB9F682-FB18-6C36-3931-9049914C7F83}"/>
              </a:ext>
            </a:extLst>
          </p:cNvPr>
          <p:cNvSpPr txBox="1"/>
          <p:nvPr/>
        </p:nvSpPr>
        <p:spPr>
          <a:xfrm>
            <a:off x="4461932" y="2946400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85A3EE-FA7E-48AB-226F-6839D1327F46}"/>
              </a:ext>
            </a:extLst>
          </p:cNvPr>
          <p:cNvSpPr txBox="1"/>
          <p:nvPr/>
        </p:nvSpPr>
        <p:spPr>
          <a:xfrm>
            <a:off x="4461932" y="4549523"/>
            <a:ext cx="74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w0</a:t>
            </a:r>
          </a:p>
        </p:txBody>
      </p:sp>
      <p:pic>
        <p:nvPicPr>
          <p:cNvPr id="13" name="@holatex&#10;\begin{document}&#10;\begin{tikzpicture}[node distance=2cm, every node/.style={draw, circle}]&#10;  \node (w0) {w0};&#10;  \node (A) [right of=w0] {A};&#10;  \node (n0) [right of=A] {n0};&#10;  \node (n1) [right of=n0] {n1};&#10;  \node (w1) [right of=n1] {w1};&#10;&#10;  \draw (w0) -- (A) -- (n0) -- (n1) -- (w1);&#10;\end{tikzpicture}&#10;\end{document}">
            <a:extLst>
              <a:ext uri="{FF2B5EF4-FFF2-40B4-BE49-F238E27FC236}">
                <a16:creationId xmlns:a16="http://schemas.microsoft.com/office/drawing/2014/main" id="{7C094753-5CC8-DD25-0148-6604CDC2805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71123" y="5363068"/>
            <a:ext cx="7541664" cy="8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1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A31B9-B603-78CB-CCA2-6A8033094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912D9-C414-D923-4751-C30556A1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MODULATION: OBSTRUCTIVE PLATOONS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D72BBC-6805-E074-F8D2-18BAE6AE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6589"/>
            <a:ext cx="10618789" cy="48286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to do if A’s platoon is blocking the space?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If A finds n platoon neighbors ahead, it multiplies its optimal speed by (3/4)</a:t>
            </a:r>
            <a:r>
              <a:rPr lang="en-US" baseline="30000" dirty="0">
                <a:solidFill>
                  <a:schemeClr val="bg2"/>
                </a:solidFill>
              </a:rPr>
              <a:t>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If A finds any platoon neighbor at its right, we create a virtual wall in front of A so the navigation behavior tries to avoid it going right.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This way, the agents tend to form a line until the blockage disappears.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2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1CF94F-5754-DBD5-C3E8-479BCA615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68A84-3931-9A75-E623-8806C185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2"/>
                </a:solidFill>
              </a:rPr>
              <a:t>OUR MODULATION AVOIDS NEGATIVE EVENTS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519073-D30A-5D64-0937-6B8BE4BF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60973"/>
            <a:ext cx="10034588" cy="51292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Thanks to the modulation, the agents wait each other when reaching a door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Thanks to the modulation, the agents break the blockages and form lanes</a:t>
            </a:r>
          </a:p>
          <a:p>
            <a:pPr lvl="1"/>
            <a:endParaRPr lang="en-US" noProof="0" dirty="0">
              <a:solidFill>
                <a:schemeClr val="bg2"/>
              </a:solidFill>
            </a:endParaRPr>
          </a:p>
        </p:txBody>
      </p:sp>
      <p:pic>
        <p:nvPicPr>
          <p:cNvPr id="6" name="Imagen 5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C7353E7E-6BDE-0CCC-C9E6-79919534E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46" y="2466619"/>
            <a:ext cx="8075083" cy="1345847"/>
          </a:xfrm>
          <a:prstGeom prst="rect">
            <a:avLst/>
          </a:prstGeom>
        </p:spPr>
      </p:pic>
      <p:pic>
        <p:nvPicPr>
          <p:cNvPr id="3" name="Imagen 2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D887E2CD-962F-8CCE-3DEF-5C6EA70EF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47" y="4854921"/>
            <a:ext cx="8075082" cy="13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76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1814F-47A1-1BB4-73F4-23D6E21BE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02CDD-0783-44B0-63C1-E69DA327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19226"/>
            <a:ext cx="9906000" cy="285273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Sitka Text" panose="02000505000000020004" pitchFamily="2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94928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74E75-35CC-8BF4-DC4A-D16DAD4F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3A300-8C0B-28A5-0F12-4CAB5B7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Home scenario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A4D128-A384-6295-8403-554BC69A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3" y="2173287"/>
            <a:ext cx="4590522" cy="3822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To test this modulation, we designed a custom scenario simulating a building with: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3 individual rooms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 common area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 corridor connecting them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Imagen 5" descr="Gráfico, Gráfico de dispersión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973BC862-322F-9DBD-88ED-216F9AD53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1" y="1712648"/>
            <a:ext cx="5715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0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FF4C8-F2D2-EC16-FA0F-579FC7177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BA7BF-5EC4-B185-7E2B-FB7C02AB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Home scenario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988FA3-BCF7-959C-D3E8-05320C47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3" y="2173287"/>
            <a:ext cx="10246254" cy="3822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We ran 200 simulations of 120 seconds each one: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 100 of them, the agents used HL behavior only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 100 of them, the agents used HL behavior with our modulation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In each simulation, we counted: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Total number of collisions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Nº of agents that get stuck (deadlocks)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1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5FEDE-0E81-375D-2821-CEDD2A61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94BBD-2DF7-840C-DE95-D1AD370F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Home scenario</a:t>
            </a:r>
            <a:endParaRPr lang="en-US" noProof="0" dirty="0">
              <a:solidFill>
                <a:schemeClr val="bg2"/>
              </a:solidFill>
            </a:endParaRPr>
          </a:p>
        </p:txBody>
      </p:sp>
      <p:pic>
        <p:nvPicPr>
          <p:cNvPr id="7" name="Imagen 6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2B2AD4A2-8728-55CD-FB0C-C709BB37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88" y="2698221"/>
            <a:ext cx="4952019" cy="3714014"/>
          </a:xfrm>
          <a:prstGeom prst="rect">
            <a:avLst/>
          </a:prstGeom>
        </p:spPr>
      </p:pic>
      <p:pic>
        <p:nvPicPr>
          <p:cNvPr id="5" name="Imagen 4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DF2E7D6B-D446-6D09-794A-16DBC787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93" y="2698221"/>
            <a:ext cx="4952019" cy="37140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60A2544-4A46-8658-1FE7-264E2F0EFDA0}"/>
              </a:ext>
            </a:extLst>
          </p:cNvPr>
          <p:cNvSpPr txBox="1"/>
          <p:nvPr/>
        </p:nvSpPr>
        <p:spPr>
          <a:xfrm>
            <a:off x="1141413" y="1898445"/>
            <a:ext cx="1015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The statistics of collisions and deadlocks improve when we apply our modulation.</a:t>
            </a:r>
          </a:p>
        </p:txBody>
      </p:sp>
    </p:spTree>
    <p:extLst>
      <p:ext uri="{BB962C8B-B14F-4D97-AF65-F5344CB8AC3E}">
        <p14:creationId xmlns:p14="http://schemas.microsoft.com/office/powerpoint/2010/main" val="178047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23DB2-2620-DCC6-7068-850F7BFE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2"/>
                </a:solidFill>
              </a:rPr>
              <a:t>The goal: Autonomous Navigation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FB7EDF-8AE2-69FC-2241-D360BEB0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6231977" cy="4217815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chemeClr val="bg2"/>
                </a:solidFill>
              </a:rPr>
              <a:t>Consider a delimited area such as:</a:t>
            </a:r>
          </a:p>
          <a:p>
            <a:pPr lvl="1"/>
            <a:r>
              <a:rPr lang="en-US" noProof="0" dirty="0">
                <a:solidFill>
                  <a:schemeClr val="bg2"/>
                </a:solidFill>
              </a:rPr>
              <a:t>A hospital</a:t>
            </a:r>
          </a:p>
          <a:p>
            <a:pPr lvl="1"/>
            <a:r>
              <a:rPr lang="en-US" noProof="0" dirty="0">
                <a:solidFill>
                  <a:schemeClr val="bg2"/>
                </a:solidFill>
              </a:rPr>
              <a:t>A nursing home</a:t>
            </a:r>
          </a:p>
          <a:p>
            <a:r>
              <a:rPr lang="en-US" dirty="0">
                <a:solidFill>
                  <a:schemeClr val="bg2"/>
                </a:solidFill>
              </a:rPr>
              <a:t>The a</a:t>
            </a:r>
            <a:r>
              <a:rPr lang="en-US" noProof="0" dirty="0">
                <a:solidFill>
                  <a:schemeClr val="bg2"/>
                </a:solidFill>
              </a:rPr>
              <a:t>gents are autonomous wheelchairs.</a:t>
            </a:r>
          </a:p>
          <a:p>
            <a:r>
              <a:rPr lang="en-US" noProof="0" dirty="0">
                <a:solidFill>
                  <a:schemeClr val="bg2"/>
                </a:solidFill>
              </a:rPr>
              <a:t> The environment can have:</a:t>
            </a:r>
          </a:p>
          <a:p>
            <a:pPr lvl="1"/>
            <a:r>
              <a:rPr lang="en-US" noProof="0" dirty="0">
                <a:solidFill>
                  <a:schemeClr val="bg2"/>
                </a:solidFill>
              </a:rPr>
              <a:t>Fixed obstacles (walls, tables, chairs…)</a:t>
            </a:r>
          </a:p>
          <a:p>
            <a:pPr lvl="1"/>
            <a:r>
              <a:rPr lang="en-US" noProof="0" dirty="0">
                <a:solidFill>
                  <a:schemeClr val="bg2"/>
                </a:solidFill>
              </a:rPr>
              <a:t>Dynamic obstacles (pedestrians, other wheelchairs…)</a:t>
            </a:r>
          </a:p>
          <a:p>
            <a:pPr lvl="1"/>
            <a:endParaRPr lang="en-US" noProof="0" dirty="0">
              <a:solidFill>
                <a:schemeClr val="bg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2D447C-CAB3-FD66-7278-02B229EE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374" y="2564133"/>
            <a:ext cx="2486651" cy="35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23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022DC-64CD-8900-CF21-B5C678724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10A88-64C8-E118-D093-C4A9753C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50359"/>
            <a:ext cx="9906000" cy="10699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Sitka Text" panose="02000505000000020004" pitchFamily="2" charset="0"/>
              </a:rPr>
              <a:t>THANK YOU SO MUCH FOR YOUR TIME</a:t>
            </a:r>
          </a:p>
        </p:txBody>
      </p:sp>
      <p:pic>
        <p:nvPicPr>
          <p:cNvPr id="4" name="Imagen 3" descr="Código QR&#10;&#10;El contenido generado por IA puede ser incorrecto.">
            <a:extLst>
              <a:ext uri="{FF2B5EF4-FFF2-40B4-BE49-F238E27FC236}">
                <a16:creationId xmlns:a16="http://schemas.microsoft.com/office/drawing/2014/main" id="{41DD9A3D-A4A9-DBAE-9473-BECF07AE1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16" y="2364317"/>
            <a:ext cx="2857500" cy="2857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ABD7CD-331E-9FF7-BDFA-28EE08CDBA69}"/>
              </a:ext>
            </a:extLst>
          </p:cNvPr>
          <p:cNvSpPr txBox="1"/>
          <p:nvPr/>
        </p:nvSpPr>
        <p:spPr>
          <a:xfrm>
            <a:off x="1325032" y="5455737"/>
            <a:ext cx="437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Code for the modulation 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and the experiments</a:t>
            </a:r>
          </a:p>
        </p:txBody>
      </p:sp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DEE4ADF-21AE-456F-9B9D-94017C085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2364317"/>
            <a:ext cx="368850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8D4E8-0556-76B2-18BA-3D97F1238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8FF4-0FC9-2C45-8FDC-A6A13AA0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2"/>
                </a:solidFill>
              </a:rPr>
              <a:t>Navigation BEHAVIORS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C4F103-5D9C-78D6-28FB-4C61F4289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65" y="1983479"/>
            <a:ext cx="10130646" cy="4774768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>
                <a:solidFill>
                  <a:schemeClr val="bg2"/>
                </a:solidFill>
              </a:rPr>
              <a:t>To reach a target point, each agent follows a behavior.</a:t>
            </a:r>
          </a:p>
          <a:p>
            <a:endParaRPr lang="en-US" noProof="0" dirty="0">
              <a:solidFill>
                <a:schemeClr val="bg2"/>
              </a:solidFill>
            </a:endParaRPr>
          </a:p>
          <a:p>
            <a:r>
              <a:rPr lang="en-US" noProof="0" dirty="0">
                <a:solidFill>
                  <a:schemeClr val="bg2"/>
                </a:solidFill>
              </a:rPr>
              <a:t>A BEHAVIOR is a local navigation algorithm that:</a:t>
            </a:r>
          </a:p>
          <a:p>
            <a:pPr lvl="1"/>
            <a:r>
              <a:rPr lang="en-US" noProof="0" dirty="0">
                <a:solidFill>
                  <a:schemeClr val="bg2"/>
                </a:solidFill>
              </a:rPr>
              <a:t>Analyses the position and velocity of nearby obstacles</a:t>
            </a:r>
          </a:p>
          <a:p>
            <a:pPr lvl="1"/>
            <a:r>
              <a:rPr lang="en-US" noProof="0" dirty="0">
                <a:solidFill>
                  <a:schemeClr val="bg2"/>
                </a:solidFill>
              </a:rPr>
              <a:t>Computes a motion command  trying to</a:t>
            </a:r>
          </a:p>
          <a:p>
            <a:pPr lvl="2"/>
            <a:r>
              <a:rPr lang="en-US" noProof="0" dirty="0">
                <a:solidFill>
                  <a:schemeClr val="bg2"/>
                </a:solidFill>
              </a:rPr>
              <a:t>reach the target</a:t>
            </a:r>
          </a:p>
          <a:p>
            <a:pPr lvl="2"/>
            <a:r>
              <a:rPr lang="en-US" noProof="0" dirty="0">
                <a:solidFill>
                  <a:schemeClr val="bg2"/>
                </a:solidFill>
              </a:rPr>
              <a:t>avoid collisions</a:t>
            </a:r>
          </a:p>
          <a:p>
            <a:pPr marL="914400" lvl="2" indent="0">
              <a:buNone/>
            </a:pPr>
            <a:endParaRPr lang="en-US" noProof="0" dirty="0">
              <a:solidFill>
                <a:schemeClr val="bg2"/>
              </a:solidFill>
            </a:endParaRPr>
          </a:p>
          <a:p>
            <a:r>
              <a:rPr lang="en-US" noProof="0" dirty="0">
                <a:solidFill>
                  <a:schemeClr val="bg2"/>
                </a:solidFill>
              </a:rPr>
              <a:t>There is NO COMMUNICATION between agents.</a:t>
            </a:r>
          </a:p>
          <a:p>
            <a:r>
              <a:rPr lang="en-US" dirty="0">
                <a:solidFill>
                  <a:schemeClr val="bg2"/>
                </a:solidFill>
              </a:rPr>
              <a:t>Some navigation behaviors are Human-Like, ORCA and Social Force</a:t>
            </a:r>
            <a:endParaRPr lang="en-US" noProof="0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en-US" noProof="0" dirty="0">
                <a:solidFill>
                  <a:schemeClr val="bg2"/>
                </a:solidFill>
              </a:rPr>
              <a:t>   </a:t>
            </a:r>
          </a:p>
          <a:p>
            <a:pPr lvl="1"/>
            <a:endParaRPr lang="en-US" noProof="0" dirty="0">
              <a:solidFill>
                <a:schemeClr val="bg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58BFB7-8FEB-B2E5-43C6-D41D27CA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38" y="3084022"/>
            <a:ext cx="463336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9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71E5F-C3C4-101C-30D0-06A07FA76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3C49A-8D78-30E9-A7A9-EA2266AC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2"/>
                </a:solidFill>
              </a:rPr>
              <a:t>NAVGROUND SIMULATOR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82C83-F696-DE5A-CEDE-B425E1AF0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8" cy="4384070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chemeClr val="bg2"/>
                </a:solidFill>
              </a:rPr>
              <a:t>NAVGROUND is a Python library to </a:t>
            </a:r>
            <a:r>
              <a:rPr lang="en-US" dirty="0">
                <a:solidFill>
                  <a:schemeClr val="bg2"/>
                </a:solidFill>
              </a:rPr>
              <a:t>test </a:t>
            </a:r>
            <a:r>
              <a:rPr lang="en-US" noProof="0" dirty="0">
                <a:solidFill>
                  <a:schemeClr val="bg2"/>
                </a:solidFill>
              </a:rPr>
              <a:t>navigation behaviors in custom scenarios.</a:t>
            </a:r>
          </a:p>
          <a:p>
            <a:r>
              <a:rPr lang="en-US" dirty="0">
                <a:solidFill>
                  <a:schemeClr val="bg2"/>
                </a:solidFill>
              </a:rPr>
              <a:t>It is easily installable via pip.</a:t>
            </a:r>
            <a:endParaRPr lang="en-US" noProof="0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All our code, experiments and animations are done with </a:t>
            </a:r>
            <a:r>
              <a:rPr lang="en-US" dirty="0" err="1">
                <a:solidFill>
                  <a:schemeClr val="bg2"/>
                </a:solidFill>
              </a:rPr>
              <a:t>Navground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lang="en-US" noProof="0" dirty="0">
              <a:solidFill>
                <a:schemeClr val="bg2"/>
              </a:solidFill>
            </a:endParaRPr>
          </a:p>
        </p:txBody>
      </p:sp>
      <p:pic>
        <p:nvPicPr>
          <p:cNvPr id="8" name="Imagen 7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BEC07360-3B0E-A66E-C878-31280641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04" y="4856365"/>
            <a:ext cx="9316488" cy="15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A6D63-CA68-4711-0D56-BD5D118F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C39F4-7837-A88D-651D-A5ED8B9B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2"/>
                </a:solidFill>
              </a:rPr>
              <a:t>NEGATIVE EVENTS TO AVOID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AC338F-41F6-5C06-FB0B-7F5971C6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4954588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COLLISIONS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When an agent collides with other agents or with static obstacles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DEADLOCKS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When an agent cannot move because it is blocked by other agents</a:t>
            </a:r>
          </a:p>
          <a:p>
            <a:pPr lvl="1"/>
            <a:endParaRPr lang="en-US" noProof="0" dirty="0">
              <a:solidFill>
                <a:schemeClr val="bg2"/>
              </a:solidFill>
            </a:endParaRPr>
          </a:p>
        </p:txBody>
      </p:sp>
      <p:pic>
        <p:nvPicPr>
          <p:cNvPr id="5" name="Imagen 4" descr="Un papalote de colores&#10;&#10;El contenido generado por IA puede ser incorrecto.">
            <a:extLst>
              <a:ext uri="{FF2B5EF4-FFF2-40B4-BE49-F238E27FC236}">
                <a16:creationId xmlns:a16="http://schemas.microsoft.com/office/drawing/2014/main" id="{8C674EC4-5C5D-84F5-834C-769A1C8C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85" y="2249486"/>
            <a:ext cx="3703526" cy="37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735F5-2A58-788A-8B19-F0241EDD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FB9E2-A4E8-101E-F470-0A9B43F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2"/>
                </a:solidFill>
              </a:rPr>
              <a:t>NEGATIVE EVENTS TO AVOID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9F9AAF-85AD-72D2-FB61-9E350F82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60973"/>
            <a:ext cx="10034588" cy="51292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said behaviors cannot prevent collisions in a narrow region.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The said behaviors cannot prevent the formation of obstructive platoons.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Imagen 7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2843419D-2FA0-D48F-35EF-E41C6F31A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3" y="2605856"/>
            <a:ext cx="8075083" cy="1345847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719A110-B96B-3EF6-98AA-B5706E0F7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3" y="4698061"/>
            <a:ext cx="8075082" cy="13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6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C6BDF-D989-F41C-D2CB-C3B22ECBC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F366-74CE-81DB-AB69-EB2CF403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19226"/>
            <a:ext cx="9906000" cy="285273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Sitka Text" panose="02000505000000020004" pitchFamily="2" charset="0"/>
              </a:rPr>
              <a:t>OUR 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183083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D3BF7-F2C2-C177-12ED-F33A20048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07204-0E43-11F4-0AD9-C4902241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BEHAVIOR MODULATION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6C240C-0B3B-0EEF-D1A4-4AEEBFCC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6"/>
            <a:ext cx="9905997" cy="43840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 MODULATION is an algorithm complementing the behavior of an agent.</a:t>
            </a:r>
          </a:p>
          <a:p>
            <a:r>
              <a:rPr lang="en-US" dirty="0">
                <a:solidFill>
                  <a:schemeClr val="bg2"/>
                </a:solidFill>
              </a:rPr>
              <a:t>It can act before the behavior: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Changing the agent’s perception of its environment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Changing the agent’s motion parameters </a:t>
            </a:r>
          </a:p>
          <a:p>
            <a:r>
              <a:rPr lang="en-US" dirty="0">
                <a:solidFill>
                  <a:schemeClr val="bg2"/>
                </a:solidFill>
              </a:rPr>
              <a:t>It can act after the behavior: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Changing the computed motion command</a:t>
            </a:r>
          </a:p>
          <a:p>
            <a:r>
              <a:rPr lang="en-US" dirty="0">
                <a:solidFill>
                  <a:schemeClr val="bg2"/>
                </a:solidFill>
              </a:rPr>
              <a:t>However, it does not change the behavior itself.</a:t>
            </a:r>
          </a:p>
          <a:p>
            <a:r>
              <a:rPr lang="en-US" dirty="0">
                <a:solidFill>
                  <a:schemeClr val="bg2"/>
                </a:solidFill>
              </a:rPr>
              <a:t>THE SAME MODULATION CAN BE APPLIED TO MANY DIFFERENT BEHAVIORS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56810A-E53D-51BD-79A3-73B1C5E0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595" y="2794000"/>
            <a:ext cx="2841625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21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CB5DB9-1CB5-4F2B-B3BA-1FA929CC9753}">
  <we:reference id="wa200004052" version="1.0.0.2" store="es-ES" storeType="OMEX"/>
  <we:alternateReferences>
    <we:reference id="WA200004052" version="1.0.0.2" store="WA20000405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525</TotalTime>
  <Words>1138</Words>
  <Application>Microsoft Office PowerPoint</Application>
  <PresentationFormat>Panorámica</PresentationFormat>
  <Paragraphs>196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Sitka Text</vt:lpstr>
      <vt:lpstr>Tw Cen MT</vt:lpstr>
      <vt:lpstr>Circuito</vt:lpstr>
      <vt:lpstr>Graph-Based Behavior Modulation for Enhancing  Multi-Agent Navigation</vt:lpstr>
      <vt:lpstr>PROBLEM TO SOLVE</vt:lpstr>
      <vt:lpstr>The goal: Autonomous Navigation</vt:lpstr>
      <vt:lpstr>Navigation BEHAVIORS</vt:lpstr>
      <vt:lpstr>NAVGROUND SIMULATOR</vt:lpstr>
      <vt:lpstr>NEGATIVE EVENTS TO AVOID</vt:lpstr>
      <vt:lpstr>NEGATIVE EVENTS TO AVOID</vt:lpstr>
      <vt:lpstr>OUR PROPOSED SOLUTION</vt:lpstr>
      <vt:lpstr>BEHAVIOR MODULATION</vt:lpstr>
      <vt:lpstr>AGENT Representation</vt:lpstr>
      <vt:lpstr>NEEDED SPACE TO PASS BETWEEN OBSTACLES</vt:lpstr>
      <vt:lpstr>OUR MODULATION</vt:lpstr>
      <vt:lpstr>OUR MODULATION: NARROW REGIONS</vt:lpstr>
      <vt:lpstr>OUR MODULATION: NARROW REGIONS</vt:lpstr>
      <vt:lpstr>OUR MODULATION: NARROW REGIONS</vt:lpstr>
      <vt:lpstr>OUR MODULATION: NARROW REGIONS</vt:lpstr>
      <vt:lpstr>OUR MODULATION: NARROW REGIONS</vt:lpstr>
      <vt:lpstr>OUR MODULATION: OBSTRUCTIVE PLATOONS</vt:lpstr>
      <vt:lpstr>OUR MODULATION: OBSTRUCTIVE PLATOONS</vt:lpstr>
      <vt:lpstr>OUR MODULATION: OBSTRUCTIVE PLATOONS</vt:lpstr>
      <vt:lpstr>OUR MODULATION: OBSTRUCTIVE PLATOONS</vt:lpstr>
      <vt:lpstr>OUR MODULATION: OBSTRUCTIVE PLATOONS</vt:lpstr>
      <vt:lpstr>OUR MODULATION: OBSTRUCTIVE PLATOONS</vt:lpstr>
      <vt:lpstr>OUR MODULATION: OBSTRUCTIVE PLATOONS</vt:lpstr>
      <vt:lpstr>OUR MODULATION AVOIDS NEGATIVE EVENTS</vt:lpstr>
      <vt:lpstr>EXPERIMENTS</vt:lpstr>
      <vt:lpstr>Home scenario</vt:lpstr>
      <vt:lpstr>Home scenario</vt:lpstr>
      <vt:lpstr>Home scenario</vt:lpstr>
      <vt:lpstr>THANK YOU SO MUCH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PERERA LAGO</dc:creator>
  <cp:lastModifiedBy>JAVIER PERERA LAGO</cp:lastModifiedBy>
  <cp:revision>9</cp:revision>
  <dcterms:created xsi:type="dcterms:W3CDTF">2025-06-23T07:35:39Z</dcterms:created>
  <dcterms:modified xsi:type="dcterms:W3CDTF">2025-06-30T16:47:31Z</dcterms:modified>
</cp:coreProperties>
</file>